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68" r:id="rId3"/>
    <p:sldId id="269" r:id="rId4"/>
    <p:sldId id="270" r:id="rId5"/>
    <p:sldId id="258" r:id="rId6"/>
    <p:sldId id="259" r:id="rId7"/>
    <p:sldId id="260" r:id="rId8"/>
    <p:sldId id="271" r:id="rId9"/>
    <p:sldId id="262" r:id="rId10"/>
    <p:sldId id="272" r:id="rId11"/>
    <p:sldId id="264" r:id="rId12"/>
    <p:sldId id="267" r:id="rId13"/>
    <p:sldId id="265" r:id="rId14"/>
    <p:sldId id="266" r:id="rId1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Estilo Claro 2 - Destaqu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Estilo Médio 2 - Destaqu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Estilo Médio 2 - Destaqu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34589" autoAdjust="0"/>
    <p:restoredTop sz="86377" autoAdjust="0"/>
  </p:normalViewPr>
  <p:slideViewPr>
    <p:cSldViewPr>
      <p:cViewPr varScale="1">
        <p:scale>
          <a:sx n="74" d="100"/>
          <a:sy n="74" d="100"/>
        </p:scale>
        <p:origin x="17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66394-D356-44FE-AA74-5FDFB58BEE6B}" type="datetimeFigureOut">
              <a:rPr lang="pt-PT" smtClean="0"/>
              <a:pPr/>
              <a:t>23/09/2014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9FAB1-C716-4026-874F-0FBC1729277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40766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edondar Rectângulo de Canto Diagonal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FCA506B-4F66-4AC8-9B47-A24BACC94B87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11" name="Marcador de Posição do Número do Diapositivo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2" name="Marcador de Posição do Rodapé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ED3965-F376-4425-9623-DD14E4B5402C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3A190-970A-4CD2-A202-89F7F751AAA1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CF76DA-89E4-40D5-BD7F-4394C96C3E6D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8" name="Marcador de Posição da Data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AAC9032-E031-4B95-9F52-28A6E11E2DE1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910BB4-58AC-4F5D-A844-BE296DAA569D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Rectângulo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ângulo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ângulo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CB46C7-21A8-406C-B273-CAD5CB9469E5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916A6E-7040-4D17-B64B-5472BF427368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Rectângulo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320760-4E1E-43DD-BF45-0AEEF056A416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9" name="Marcador de Posição da Data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0ECEF97-2DF0-4F4A-A4AD-41A94166A424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10" name="Marcador de Posição do Número do Diapositivo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Marcador de Posição do Rodapé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3" name="Marcador de Posição da Imagem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pt-PT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 no ícone para adicionar uma imagem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Marcador de Posição da Data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459C3-DABD-48D3-99CE-0F0ECE59A9AC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edondar Rectângulo de Canto Diagonal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r>
              <a:rPr lang="pt-PT" smtClean="0"/>
              <a:t>1ª AULA</a:t>
            </a:r>
            <a:endParaRPr lang="pt-PT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2295342A-1E45-4A6A-AE64-DCEA50BD325C}" type="datetime1">
              <a:rPr lang="pt-PT" smtClean="0"/>
              <a:pPr/>
              <a:t>23/09/2014</a:t>
            </a:fld>
            <a:endParaRPr lang="pt-PT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D06FEF0D-369B-499D-8F35-D52E3F7DC317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iscsp.utl.p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pt-P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CIÊNCIA DA ADMINISTRAÇÃO I</a:t>
            </a:r>
            <a:endParaRPr lang="pt-PT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47664" y="3645024"/>
            <a:ext cx="6840760" cy="1752600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pt-PT" dirty="0" smtClean="0"/>
              <a:t>LICENCIATURA </a:t>
            </a:r>
          </a:p>
          <a:p>
            <a:endParaRPr lang="pt-PT" b="1" dirty="0" smtClean="0">
              <a:solidFill>
                <a:srgbClr val="FF0000"/>
              </a:solidFill>
            </a:endParaRPr>
          </a:p>
          <a:p>
            <a:pPr algn="ctr"/>
            <a:r>
              <a:rPr lang="pt-PT" b="1" dirty="0" smtClean="0">
                <a:solidFill>
                  <a:srgbClr val="FF0000"/>
                </a:solidFill>
              </a:rPr>
              <a:t>ADMINISTRAÇÃO PÚBLICA E POLÍTICAS DO TERRITÓRIO</a:t>
            </a:r>
          </a:p>
          <a:p>
            <a:endParaRPr lang="pt-PT" b="1" dirty="0" smtClean="0">
              <a:solidFill>
                <a:srgbClr val="FF0000"/>
              </a:solidFill>
            </a:endParaRPr>
          </a:p>
          <a:p>
            <a:pPr algn="ctr"/>
            <a:r>
              <a:rPr lang="pt-PT" b="1" dirty="0" smtClean="0">
                <a:solidFill>
                  <a:srgbClr val="FF0000"/>
                </a:solidFill>
              </a:rPr>
              <a:t>ISCSP 2014/2015</a:t>
            </a:r>
            <a:endParaRPr lang="pt-PT" b="1" dirty="0">
              <a:solidFill>
                <a:srgbClr val="FF0000"/>
              </a:solidFill>
            </a:endParaRPr>
          </a:p>
        </p:txBody>
      </p:sp>
      <p:pic>
        <p:nvPicPr>
          <p:cNvPr id="48130" name="Picture 2" descr="Página Inicia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" y="-365125"/>
            <a:ext cx="781050" cy="762000"/>
          </a:xfrm>
          <a:prstGeom prst="rect">
            <a:avLst/>
          </a:prstGeom>
          <a:noFill/>
        </p:spPr>
      </p:pic>
      <p:pic>
        <p:nvPicPr>
          <p:cNvPr id="48132" name="Picture 4" descr="Página Inicia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" y="-365125"/>
            <a:ext cx="781050" cy="762000"/>
          </a:xfrm>
          <a:prstGeom prst="rect">
            <a:avLst/>
          </a:prstGeom>
          <a:noFill/>
        </p:spPr>
      </p:pic>
      <p:pic>
        <p:nvPicPr>
          <p:cNvPr id="48135" name="Picture 7" descr="Página Inicia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75" y="-365125"/>
            <a:ext cx="781050" cy="762000"/>
          </a:xfrm>
          <a:prstGeom prst="rect">
            <a:avLst/>
          </a:prstGeom>
          <a:noFill/>
        </p:spPr>
      </p:pic>
      <p:sp>
        <p:nvSpPr>
          <p:cNvPr id="7" name="Marcador de Posição do Rodapé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PT" dirty="0" smtClean="0"/>
              <a:t>1ª AULA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0092290"/>
              </p:ext>
            </p:extLst>
          </p:nvPr>
        </p:nvGraphicFramePr>
        <p:xfrm>
          <a:off x="1547664" y="1844824"/>
          <a:ext cx="6522022" cy="23977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60755"/>
                <a:gridCol w="3183573"/>
                <a:gridCol w="2377694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 A. Pública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A. Privada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pt-PT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Objecto</a:t>
                      </a:r>
                      <a:endParaRPr lang="pt-PT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pt-PT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Necessidades </a:t>
                      </a:r>
                      <a:r>
                        <a:rPr lang="pt-PT" sz="1800" b="1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Colectivas</a:t>
                      </a:r>
                      <a:endParaRPr lang="pt-PT" sz="18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Necessidades Privadas</a:t>
                      </a:r>
                      <a:endParaRPr lang="pt-PT" sz="18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pt-PT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Fim</a:t>
                      </a:r>
                      <a:endParaRPr lang="pt-PT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PT" sz="1800" dirty="0" smtClean="0"/>
                        <a:t>Interesse Público	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PT" sz="1800" dirty="0" smtClean="0"/>
                        <a:t>Interesse Privado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pt-PT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Meios </a:t>
                      </a:r>
                      <a:endParaRPr lang="pt-PT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PT" sz="1800" dirty="0" smtClean="0"/>
                        <a:t>Comando unilateral/Contrato Civil</a:t>
                      </a:r>
                    </a:p>
                    <a:p>
                      <a:pPr algn="just"/>
                      <a:r>
                        <a:rPr lang="pt-PT" sz="2400" dirty="0" smtClean="0"/>
                        <a:t> (</a:t>
                      </a:r>
                      <a:r>
                        <a:rPr lang="pt-PT" sz="1800" dirty="0" err="1" smtClean="0"/>
                        <a:t>acto</a:t>
                      </a:r>
                      <a:r>
                        <a:rPr lang="pt-PT" sz="1800" dirty="0" smtClean="0"/>
                        <a:t> normativo-</a:t>
                      </a:r>
                      <a:r>
                        <a:rPr lang="pt-PT" sz="1800" baseline="0" dirty="0" smtClean="0"/>
                        <a:t> </a:t>
                      </a:r>
                      <a:r>
                        <a:rPr lang="pt-PT" sz="1800" dirty="0" smtClean="0"/>
                        <a:t>Regulamento</a:t>
                      </a:r>
                      <a:r>
                        <a:rPr lang="pt-PT" sz="2400" dirty="0" smtClean="0"/>
                        <a:t>) 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PT" sz="1800" dirty="0" smtClean="0"/>
                        <a:t>Decisão Concreta</a:t>
                      </a:r>
                    </a:p>
                    <a:p>
                      <a:pPr algn="just"/>
                      <a:r>
                        <a:rPr lang="pt-PT" sz="1800" dirty="0" smtClean="0"/>
                        <a:t> </a:t>
                      </a:r>
                      <a:r>
                        <a:rPr lang="pt-PT" sz="1400" dirty="0" smtClean="0"/>
                        <a:t>(</a:t>
                      </a:r>
                      <a:r>
                        <a:rPr lang="pt-PT" sz="1400" dirty="0" err="1" smtClean="0"/>
                        <a:t>acto</a:t>
                      </a:r>
                      <a:r>
                        <a:rPr lang="pt-PT" sz="1400" dirty="0" smtClean="0"/>
                        <a:t> Administrativo)</a:t>
                      </a:r>
                    </a:p>
                    <a:p>
                      <a:pPr algn="just"/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  <p:sp>
        <p:nvSpPr>
          <p:cNvPr id="6" name="Retângulo 5"/>
          <p:cNvSpPr/>
          <p:nvPr/>
        </p:nvSpPr>
        <p:spPr>
          <a:xfrm>
            <a:off x="971600" y="764704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Administração Pública vs. Administração Privada</a:t>
            </a:r>
          </a:p>
        </p:txBody>
      </p:sp>
    </p:spTree>
    <p:extLst>
      <p:ext uri="{BB962C8B-B14F-4D97-AF65-F5344CB8AC3E}">
        <p14:creationId xmlns:p14="http://schemas.microsoft.com/office/powerpoint/2010/main" val="2866492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539552" y="548680"/>
          <a:ext cx="8229600" cy="561161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114800"/>
                <a:gridCol w="4114800"/>
              </a:tblGrid>
              <a:tr h="524456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askerville Old Face" pitchFamily="18" charset="0"/>
                        </a:rPr>
                        <a:t>Serviços</a:t>
                      </a:r>
                      <a:r>
                        <a:rPr lang="pt-PT" sz="1600" baseline="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askerville Old Face" pitchFamily="18" charset="0"/>
                        </a:rPr>
                        <a:t> Públicos</a:t>
                      </a:r>
                      <a:endParaRPr lang="pt-PT" sz="1600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askerville Old Face" pitchFamily="18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askerville Old Face" pitchFamily="18" charset="0"/>
                        </a:rPr>
                        <a:t>Serviços Privados</a:t>
                      </a:r>
                      <a:endParaRPr lang="pt-PT" sz="1600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askerville Old Face" pitchFamily="18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32124"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Regulamentação;</a:t>
                      </a:r>
                      <a:r>
                        <a:rPr lang="pt-PT" sz="1600" baseline="0" dirty="0" smtClean="0">
                          <a:latin typeface="Baskerville Old Face" pitchFamily="18" charset="0"/>
                        </a:rPr>
                        <a:t> códigos de conduta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Conselho Administração; Enquadramento depende</a:t>
                      </a:r>
                      <a:r>
                        <a:rPr lang="pt-PT" sz="1600" baseline="0" dirty="0" smtClean="0">
                          <a:latin typeface="Baskerville Old Face" pitchFamily="18" charset="0"/>
                        </a:rPr>
                        <a:t> planeamento da empresa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632124"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Necessidades decorrentes da gestão economia nacional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Indicadores mercado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632124"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Relativa transparência da administração e da tomada de decisão – representantes -.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Relativo</a:t>
                      </a:r>
                      <a:r>
                        <a:rPr lang="pt-PT" sz="1600" baseline="0" dirty="0" smtClean="0">
                          <a:latin typeface="Baskerville Old Face" pitchFamily="18" charset="0"/>
                        </a:rPr>
                        <a:t> secretismo – enfâse sobre a confidencialidade do negócio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632124"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Público atento, </a:t>
                      </a:r>
                      <a:r>
                        <a:rPr lang="pt-PT" sz="1600" dirty="0" err="1" smtClean="0">
                          <a:latin typeface="Baskerville Old Face" pitchFamily="18" charset="0"/>
                        </a:rPr>
                        <a:t>stakeholders</a:t>
                      </a:r>
                      <a:r>
                        <a:rPr lang="pt-PT" sz="1600" dirty="0" smtClean="0">
                          <a:latin typeface="Baskerville Old Face" pitchFamily="18" charset="0"/>
                        </a:rPr>
                        <a:t>, impacto de corpos reguladores subsidiários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Foco primordial nos </a:t>
                      </a:r>
                      <a:r>
                        <a:rPr lang="pt-PT" sz="1600" dirty="0" err="1" smtClean="0">
                          <a:latin typeface="Baskerville Old Face" pitchFamily="18" charset="0"/>
                        </a:rPr>
                        <a:t>accionistas</a:t>
                      </a:r>
                      <a:r>
                        <a:rPr lang="pt-PT" sz="1600" dirty="0" smtClean="0">
                          <a:latin typeface="Baskerville Old Face" pitchFamily="18" charset="0"/>
                        </a:rPr>
                        <a:t> e na gestão, </a:t>
                      </a:r>
                      <a:r>
                        <a:rPr lang="pt-PT" sz="1600" dirty="0" err="1" smtClean="0">
                          <a:latin typeface="Baskerville Old Face" pitchFamily="18" charset="0"/>
                        </a:rPr>
                        <a:t>stackholders</a:t>
                      </a:r>
                      <a:r>
                        <a:rPr lang="pt-PT" sz="1600" dirty="0" smtClean="0">
                          <a:latin typeface="Baskerville Old Face" pitchFamily="18" charset="0"/>
                        </a:rPr>
                        <a:t>, impacto de corpos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731648"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Múltiplos valores e </a:t>
                      </a:r>
                      <a:r>
                        <a:rPr lang="pt-PT" sz="1600" dirty="0" err="1" smtClean="0">
                          <a:latin typeface="Baskerville Old Face" pitchFamily="18" charset="0"/>
                        </a:rPr>
                        <a:t>objectivos</a:t>
                      </a:r>
                      <a:r>
                        <a:rPr lang="pt-PT" sz="1600" dirty="0" smtClean="0">
                          <a:latin typeface="Baskerville Old Face" pitchFamily="18" charset="0"/>
                        </a:rPr>
                        <a:t>; interesse público; equidade, profissionalismo, participação do utente.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Relativamente restritos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632124"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Fonte principal de recursos:</a:t>
                      </a:r>
                      <a:r>
                        <a:rPr lang="pt-PT" sz="1600" baseline="0" dirty="0" smtClean="0">
                          <a:latin typeface="Baskerville Old Face" pitchFamily="18" charset="0"/>
                        </a:rPr>
                        <a:t> impostos.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Fonte principal de recursos: receitas operacionais e empréstimos.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524456"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Ampla responsabilidade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>
                          <a:latin typeface="Baskerville Old Face" pitchFamily="18" charset="0"/>
                        </a:rPr>
                        <a:t>Responsabilidade</a:t>
                      </a:r>
                      <a:r>
                        <a:rPr lang="pt-PT" sz="1600" baseline="0" dirty="0" smtClean="0">
                          <a:latin typeface="Baskerville Old Face" pitchFamily="18" charset="0"/>
                        </a:rPr>
                        <a:t> restrita</a:t>
                      </a:r>
                    </a:p>
                  </a:txBody>
                  <a:tcPr/>
                </a:tc>
              </a:tr>
              <a:tr h="524456">
                <a:tc>
                  <a:txBody>
                    <a:bodyPr/>
                    <a:lstStyle/>
                    <a:p>
                      <a:r>
                        <a:rPr lang="pt-PT" sz="1600" dirty="0" err="1" smtClean="0">
                          <a:latin typeface="Baskerville Old Face" pitchFamily="18" charset="0"/>
                        </a:rPr>
                        <a:t>Objectivos</a:t>
                      </a:r>
                      <a:r>
                        <a:rPr lang="pt-PT" sz="1600" dirty="0" smtClean="0">
                          <a:latin typeface="Baskerville Old Face" pitchFamily="18" charset="0"/>
                        </a:rPr>
                        <a:t> sociais primordiais (saúde, segurança, educação)</a:t>
                      </a:r>
                      <a:endParaRPr lang="pt-PT" sz="16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baseline="0" dirty="0" err="1" smtClean="0">
                          <a:latin typeface="Baskerville Old Face" pitchFamily="18" charset="0"/>
                        </a:rPr>
                        <a:t>Objectivo</a:t>
                      </a:r>
                      <a:r>
                        <a:rPr lang="pt-PT" sz="1600" baseline="0" dirty="0" smtClean="0">
                          <a:latin typeface="Baskerville Old Face" pitchFamily="18" charset="0"/>
                        </a:rPr>
                        <a:t> primordial: LUCRO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1ª AULA</a:t>
            </a:r>
            <a:endParaRPr lang="pt-PT" dirty="0"/>
          </a:p>
        </p:txBody>
      </p:sp>
      <p:sp>
        <p:nvSpPr>
          <p:cNvPr id="3" name="CaixaDeTexto 2"/>
          <p:cNvSpPr txBox="1"/>
          <p:nvPr/>
        </p:nvSpPr>
        <p:spPr>
          <a:xfrm>
            <a:off x="755576" y="1268760"/>
            <a:ext cx="77048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Factores</a:t>
            </a:r>
            <a:r>
              <a:rPr lang="pt-PT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 que determinam a diferença entre serviços públicos e serviços privados</a:t>
            </a:r>
          </a:p>
          <a:p>
            <a:endParaRPr lang="pt-PT" sz="2000" dirty="0" smtClean="0">
              <a:latin typeface="Baskerville Old Face" pitchFamily="18" charset="0"/>
            </a:endParaRPr>
          </a:p>
          <a:p>
            <a:endParaRPr lang="pt-PT" sz="2000" dirty="0" smtClean="0">
              <a:latin typeface="Baskerville Old Face" pitchFamily="18" charset="0"/>
            </a:endParaRPr>
          </a:p>
          <a:p>
            <a:endParaRPr lang="pt-PT" sz="2000" dirty="0" smtClean="0">
              <a:latin typeface="Baskerville Old Face" pitchFamily="18" charset="0"/>
            </a:endParaRPr>
          </a:p>
          <a:p>
            <a:endParaRPr lang="pt-PT" sz="2000" dirty="0">
              <a:latin typeface="Baskerville Old Face" pitchFamily="18" charset="0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630992"/>
              </p:ext>
            </p:extLst>
          </p:nvPr>
        </p:nvGraphicFramePr>
        <p:xfrm>
          <a:off x="2483768" y="2780928"/>
          <a:ext cx="5328592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288032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Sector Privado</a:t>
                      </a:r>
                      <a:endParaRPr lang="pt-PT" sz="16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600" dirty="0" smtClean="0">
                          <a:solidFill>
                            <a:srgbClr val="002060"/>
                          </a:solidFill>
                          <a:latin typeface="+mj-lt"/>
                        </a:rPr>
                        <a:t>Sector Público</a:t>
                      </a:r>
                      <a:endParaRPr lang="pt-PT" sz="1600" dirty="0">
                        <a:solidFill>
                          <a:srgbClr val="00206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61888"/>
              </p:ext>
            </p:extLst>
          </p:nvPr>
        </p:nvGraphicFramePr>
        <p:xfrm>
          <a:off x="971600" y="3140968"/>
          <a:ext cx="6840760" cy="110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2448272"/>
                <a:gridCol w="2880320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pt-PT" sz="1400" dirty="0" smtClean="0">
                          <a:latin typeface="Baskerville Old Face" pitchFamily="18" charset="0"/>
                        </a:rPr>
                        <a:t>Contexto</a:t>
                      </a:r>
                      <a:endParaRPr lang="pt-PT" sz="14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askerville Old Face" pitchFamily="18" charset="0"/>
                        </a:rPr>
                        <a:t>Dirigido</a:t>
                      </a:r>
                      <a:r>
                        <a:rPr lang="pt-PT" sz="140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askerville Old Face" pitchFamily="18" charset="0"/>
                        </a:rPr>
                        <a:t> pelo mercado</a:t>
                      </a:r>
                      <a:endParaRPr lang="pt-PT" sz="1400" dirty="0">
                        <a:solidFill>
                          <a:schemeClr val="tx2">
                            <a:lumMod val="10000"/>
                          </a:schemeClr>
                        </a:solidFill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askerville Old Face" pitchFamily="18" charset="0"/>
                        </a:rPr>
                        <a:t>Dirigido pela</a:t>
                      </a:r>
                      <a:r>
                        <a:rPr lang="pt-PT" sz="1400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Baskerville Old Face" pitchFamily="18" charset="0"/>
                        </a:rPr>
                        <a:t> política</a:t>
                      </a:r>
                      <a:endParaRPr lang="pt-PT" sz="1400" dirty="0">
                        <a:solidFill>
                          <a:schemeClr val="tx2">
                            <a:lumMod val="10000"/>
                          </a:schemeClr>
                        </a:solidFill>
                        <a:latin typeface="Baskerville Old Fac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pt-PT" sz="1400" dirty="0" smtClean="0">
                          <a:latin typeface="Baskerville Old Face" pitchFamily="18" charset="0"/>
                        </a:rPr>
                        <a:t>Orientação</a:t>
                      </a:r>
                      <a:endParaRPr lang="pt-PT" sz="14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400" dirty="0" smtClean="0">
                          <a:latin typeface="Baskerville Old Face" pitchFamily="18" charset="0"/>
                        </a:rPr>
                        <a:t>Satisfação de necessidades</a:t>
                      </a:r>
                      <a:r>
                        <a:rPr lang="pt-PT" sz="1400" baseline="0" dirty="0" smtClean="0">
                          <a:latin typeface="Baskerville Old Face" pitchFamily="18" charset="0"/>
                        </a:rPr>
                        <a:t> dos clientes como meio para: LUCRO</a:t>
                      </a:r>
                      <a:endParaRPr lang="pt-PT" sz="1400" dirty="0">
                        <a:latin typeface="Baskerville Old Fac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PT" sz="1400" dirty="0" smtClean="0">
                          <a:latin typeface="Baskerville Old Face" pitchFamily="18" charset="0"/>
                        </a:rPr>
                        <a:t>Satisfação</a:t>
                      </a:r>
                      <a:r>
                        <a:rPr lang="pt-PT" sz="1400" baseline="0" dirty="0" smtClean="0">
                          <a:latin typeface="Baskerville Old Face" pitchFamily="18" charset="0"/>
                        </a:rPr>
                        <a:t> das exigências políticas, como meio para integração política e estabilidade social</a:t>
                      </a:r>
                      <a:endParaRPr lang="pt-PT" sz="1400" dirty="0">
                        <a:latin typeface="Baskerville Old Fac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pt-PT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Bibliografia complementar</a:t>
            </a:r>
          </a:p>
          <a:p>
            <a:endParaRPr lang="pt-PT" sz="2000" dirty="0" smtClean="0">
              <a:latin typeface="Baskerville Old Face" pitchFamily="18" charset="0"/>
            </a:endParaRPr>
          </a:p>
          <a:p>
            <a:endParaRPr lang="pt-PT" sz="2000" dirty="0" smtClean="0">
              <a:latin typeface="Baskerville Old Face" pitchFamily="18" charset="0"/>
            </a:endParaRPr>
          </a:p>
          <a:p>
            <a:endParaRPr lang="pt-PT" sz="2000" dirty="0" smtClean="0">
              <a:latin typeface="Baskerville Old Fac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pt-PT" sz="2000" dirty="0" smtClean="0">
                <a:latin typeface="Baskerville Old Face" pitchFamily="18" charset="0"/>
              </a:rPr>
              <a:t>Lei das empresas municipais, intermunicipais e regionais, Lei n.º 58/98, 18 de Agosto; Lei n.º 53-F/2006 de 29 de Dezembro</a:t>
            </a:r>
          </a:p>
          <a:p>
            <a:pPr lvl="1">
              <a:buFont typeface="Wingdings" pitchFamily="2" charset="2"/>
              <a:buChar char="Ø"/>
            </a:pPr>
            <a:endParaRPr lang="pt-PT" sz="2000" dirty="0" smtClean="0">
              <a:latin typeface="Baskerville Old Face" pitchFamily="18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pt-PT" sz="2000" dirty="0" smtClean="0">
                <a:latin typeface="Baskerville Old Face" pitchFamily="18" charset="0"/>
              </a:rPr>
              <a:t>Código das sociedades comerciais, DL n.º 408/82, de 29 de Setembro</a:t>
            </a:r>
          </a:p>
          <a:p>
            <a:pPr lvl="1">
              <a:buFont typeface="Wingdings" pitchFamily="2" charset="2"/>
              <a:buChar char="Ø"/>
            </a:pPr>
            <a:endParaRPr lang="pt-PT" sz="2000" dirty="0" smtClean="0">
              <a:latin typeface="Baskerville Old Face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pt-PT" sz="2000" dirty="0" smtClean="0">
                <a:latin typeface="Baskerville Old Face" pitchFamily="18" charset="0"/>
              </a:rPr>
              <a:t>Lei das empresas públicas, DL n.º 260/76, de 8 Abril e DL n.º 75-A/77, de 28 de fevereiro; Decreto-Lei n.º 300/2007 de 23 de Agosto</a:t>
            </a:r>
          </a:p>
          <a:p>
            <a:pPr lvl="1"/>
            <a:endParaRPr lang="pt-PT" sz="2000" dirty="0" smtClean="0">
              <a:latin typeface="Baskerville Old Face" pitchFamily="18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pt-PT" sz="2000" dirty="0" smtClean="0">
                <a:latin typeface="Baskerville Old Face" pitchFamily="18" charset="0"/>
              </a:rPr>
              <a:t>Oliveira Rocha, Princípios de gestão pública, Lisboa, Presença, 1991</a:t>
            </a:r>
          </a:p>
          <a:p>
            <a:pPr lvl="1"/>
            <a:endParaRPr lang="pt-PT" sz="2000" dirty="0" smtClean="0">
              <a:latin typeface="Baskerville Old Face" pitchFamily="18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pt-PT" sz="2000" dirty="0" err="1" smtClean="0">
                <a:latin typeface="Baskerville Old Face" pitchFamily="18" charset="0"/>
              </a:rPr>
              <a:t>Peters</a:t>
            </a:r>
            <a:r>
              <a:rPr lang="pt-PT" sz="2000" dirty="0" smtClean="0">
                <a:latin typeface="Baskerville Old Face" pitchFamily="18" charset="0"/>
              </a:rPr>
              <a:t>, J. T. &amp; </a:t>
            </a:r>
            <a:r>
              <a:rPr lang="pt-PT" sz="2000" dirty="0" err="1" smtClean="0">
                <a:latin typeface="Baskerville Old Face" pitchFamily="18" charset="0"/>
              </a:rPr>
              <a:t>Waterman</a:t>
            </a:r>
            <a:r>
              <a:rPr lang="pt-PT" sz="2000" dirty="0" smtClean="0">
                <a:latin typeface="Baskerville Old Face" pitchFamily="18" charset="0"/>
              </a:rPr>
              <a:t> </a:t>
            </a:r>
            <a:r>
              <a:rPr lang="pt-PT" sz="2000" dirty="0" err="1" smtClean="0">
                <a:latin typeface="Baskerville Old Face" pitchFamily="18" charset="0"/>
              </a:rPr>
              <a:t>Jr</a:t>
            </a:r>
            <a:r>
              <a:rPr lang="pt-PT" sz="2000" dirty="0" smtClean="0">
                <a:latin typeface="Baskerville Old Face" pitchFamily="18" charset="0"/>
              </a:rPr>
              <a:t>, R. H., Na senda da excelência, Lisboa, Publicações Dom Quixote, 1987</a:t>
            </a:r>
            <a:endParaRPr lang="pt-PT" sz="2000" dirty="0">
              <a:latin typeface="Baskerville Old Face" pitchFamily="18" charset="0"/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endParaRPr lang="pt-PT" sz="2000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sz="2000" dirty="0" smtClean="0">
                <a:latin typeface="Baskerville Old Face" pitchFamily="18" charset="0"/>
              </a:rPr>
              <a:t>Numa página A4 (1000 caracteres)</a:t>
            </a:r>
          </a:p>
          <a:p>
            <a:endParaRPr lang="pt-PT" sz="2000" dirty="0" smtClean="0">
              <a:latin typeface="Baskerville Old Face" pitchFamily="18" charset="0"/>
            </a:endParaRPr>
          </a:p>
          <a:p>
            <a:endParaRPr lang="pt-PT" sz="2000" dirty="0" smtClean="0">
              <a:latin typeface="Baskerville Old Face" pitchFamily="18" charset="0"/>
            </a:endParaRPr>
          </a:p>
          <a:p>
            <a:endParaRPr lang="pt-PT" sz="2000" dirty="0" smtClean="0">
              <a:latin typeface="Baskerville Old Face" pitchFamily="18" charset="0"/>
            </a:endParaRPr>
          </a:p>
          <a:p>
            <a:pPr algn="just">
              <a:buNone/>
            </a:pPr>
            <a:r>
              <a:rPr lang="pt-P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PODE O ESTADO SER ACCIONISTA DE UMA SOCIEDADE ANÓNIMA</a:t>
            </a:r>
            <a:r>
              <a:rPr lang="pt-PT" sz="2000" dirty="0" smtClean="0">
                <a:latin typeface="Baskerville Old Face" pitchFamily="18" charset="0"/>
              </a:rPr>
              <a:t>?</a:t>
            </a:r>
          </a:p>
          <a:p>
            <a:pPr algn="just"/>
            <a:endParaRPr lang="pt-PT" sz="2000" dirty="0" smtClean="0">
              <a:latin typeface="Baskerville Old Face" pitchFamily="18" charset="0"/>
            </a:endParaRPr>
          </a:p>
          <a:p>
            <a:pPr algn="just">
              <a:buNone/>
            </a:pPr>
            <a:r>
              <a:rPr lang="pt-PT" sz="2000" dirty="0" smtClean="0">
                <a:latin typeface="Baskerville Old Face" pitchFamily="18" charset="0"/>
              </a:rPr>
              <a:t>COMPARE A RAZÃO DE SER DA POLÍTICA E DA CIÊNCIA DA ADMINISTRAÇÃO</a:t>
            </a:r>
          </a:p>
          <a:p>
            <a:pPr>
              <a:buNone/>
            </a:pPr>
            <a:endParaRPr lang="pt-PT" sz="2000" dirty="0">
              <a:latin typeface="Baskerville Old Face" pitchFamily="18" charset="0"/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2800" b="1" i="1" u="sng" dirty="0" smtClean="0">
                <a:solidFill>
                  <a:schemeClr val="tx2">
                    <a:lumMod val="75000"/>
                  </a:schemeClr>
                </a:solidFill>
              </a:rPr>
              <a:t>Ciência da Administração: PROGRAMA </a:t>
            </a:r>
            <a:endParaRPr lang="pt-PT" sz="28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None/>
            </a:pPr>
            <a:r>
              <a:rPr lang="pt-PT" sz="2400" dirty="0" smtClean="0">
                <a:latin typeface="Baskerville Old Face" pitchFamily="18" charset="0"/>
              </a:rPr>
              <a:t>1. A Administração Pública como </a:t>
            </a:r>
            <a:r>
              <a:rPr lang="pt-PT" sz="2400" dirty="0" err="1" smtClean="0">
                <a:latin typeface="Baskerville Old Face" pitchFamily="18" charset="0"/>
              </a:rPr>
              <a:t>Objecto</a:t>
            </a:r>
            <a:r>
              <a:rPr lang="pt-PT" sz="2400" dirty="0" smtClean="0">
                <a:latin typeface="Baskerville Old Face" pitchFamily="18" charset="0"/>
              </a:rPr>
              <a:t> de Estudo</a:t>
            </a:r>
          </a:p>
          <a:p>
            <a:pPr marL="457200" indent="-457200">
              <a:buNone/>
            </a:pPr>
            <a:endParaRPr lang="pt-PT" sz="2400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sz="2400" dirty="0" smtClean="0">
                <a:latin typeface="Baskerville Old Face" pitchFamily="18" charset="0"/>
              </a:rPr>
              <a:t>2. Interesse Público</a:t>
            </a:r>
          </a:p>
          <a:p>
            <a:pPr>
              <a:buNone/>
            </a:pPr>
            <a:endParaRPr lang="pt-PT" sz="2400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sz="2400" dirty="0" smtClean="0">
                <a:latin typeface="Baskerville Old Face" pitchFamily="18" charset="0"/>
              </a:rPr>
              <a:t>3. Economia e Administração Pública</a:t>
            </a:r>
          </a:p>
          <a:p>
            <a:pPr>
              <a:buNone/>
            </a:pPr>
            <a:endParaRPr lang="pt-PT" sz="2400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sz="2400" dirty="0" smtClean="0">
                <a:latin typeface="Baskerville Old Face" pitchFamily="18" charset="0"/>
              </a:rPr>
              <a:t>4. A Administração Reguladora e Prestadora de Serviços</a:t>
            </a:r>
          </a:p>
          <a:p>
            <a:pPr>
              <a:buNone/>
            </a:pPr>
            <a:endParaRPr lang="pt-PT" sz="2400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sz="2400" dirty="0" smtClean="0">
                <a:latin typeface="Baskerville Old Face" pitchFamily="18" charset="0"/>
              </a:rPr>
              <a:t>5. Missões e Estruturas da Administração</a:t>
            </a:r>
          </a:p>
          <a:p>
            <a:pPr>
              <a:buNone/>
            </a:pPr>
            <a:endParaRPr lang="pt-PT" sz="2400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sz="2400" dirty="0" smtClean="0">
                <a:latin typeface="Baskerville Old Face" pitchFamily="18" charset="0"/>
              </a:rPr>
              <a:t>6. Organização Administrativa</a:t>
            </a:r>
            <a:endParaRPr lang="pt-PT" sz="2400" dirty="0">
              <a:latin typeface="Baskerville Old Face" pitchFamily="18" charset="0"/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2400" b="1" i="1" u="sng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Ciência da Administração: BIBLIOGRAFIA</a:t>
            </a:r>
            <a:endParaRPr lang="pt-PT" sz="2400" dirty="0">
              <a:solidFill>
                <a:schemeClr val="tx2">
                  <a:lumMod val="75000"/>
                </a:schemeClr>
              </a:solidFill>
              <a:latin typeface="Baskerville Old Face" pitchFamily="18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pt-PT" dirty="0" err="1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Bilhim</a:t>
            </a:r>
            <a:r>
              <a:rPr lang="pt-PT" dirty="0" smtClean="0">
                <a:latin typeface="Baskerville Old Face" pitchFamily="18" charset="0"/>
              </a:rPr>
              <a:t>, João (2009). </a:t>
            </a:r>
            <a:r>
              <a:rPr lang="pt-PT" dirty="0" smtClean="0">
                <a:solidFill>
                  <a:srgbClr val="FF0000"/>
                </a:solidFill>
                <a:latin typeface="Baskerville Old Face" pitchFamily="18" charset="0"/>
              </a:rPr>
              <a:t>Ciência da Administração</a:t>
            </a:r>
            <a:r>
              <a:rPr lang="pt-PT" dirty="0" smtClean="0">
                <a:latin typeface="Baskerville Old Face" pitchFamily="18" charset="0"/>
              </a:rPr>
              <a:t>, 2.ª edição. Lisboa: Universidade Aberta.</a:t>
            </a:r>
          </a:p>
          <a:p>
            <a:pPr>
              <a:buNone/>
            </a:pPr>
            <a:endParaRPr lang="pt-PT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dirty="0" err="1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Bilhim</a:t>
            </a:r>
            <a:r>
              <a:rPr lang="pt-PT" dirty="0" smtClean="0">
                <a:latin typeface="Baskerville Old Face" pitchFamily="18" charset="0"/>
              </a:rPr>
              <a:t>, João (2009). </a:t>
            </a:r>
            <a:r>
              <a:rPr lang="pt-PT" dirty="0" smtClean="0">
                <a:solidFill>
                  <a:srgbClr val="FF0000"/>
                </a:solidFill>
                <a:latin typeface="Baskerville Old Face" pitchFamily="18" charset="0"/>
              </a:rPr>
              <a:t>Gestão Estratégica de Recursos Humanos</a:t>
            </a:r>
            <a:r>
              <a:rPr lang="pt-PT" dirty="0" smtClean="0">
                <a:latin typeface="Baskerville Old Face" pitchFamily="18" charset="0"/>
              </a:rPr>
              <a:t>, 4.ª edição. Lisboa: ISCSP.</a:t>
            </a:r>
          </a:p>
          <a:p>
            <a:pPr>
              <a:buNone/>
            </a:pPr>
            <a:endParaRPr lang="pt-PT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dirty="0" err="1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Chevallier</a:t>
            </a:r>
            <a:r>
              <a:rPr lang="pt-PT" dirty="0" smtClean="0">
                <a:latin typeface="Baskerville Old Face" pitchFamily="18" charset="0"/>
              </a:rPr>
              <a:t>, Jacques (1986). </a:t>
            </a:r>
            <a:r>
              <a:rPr lang="pt-PT" dirty="0" err="1" smtClean="0">
                <a:solidFill>
                  <a:srgbClr val="FF0000"/>
                </a:solidFill>
                <a:latin typeface="Baskerville Old Face" pitchFamily="18" charset="0"/>
              </a:rPr>
              <a:t>Science</a:t>
            </a:r>
            <a:r>
              <a:rPr lang="pt-PT" dirty="0" smtClean="0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pt-PT" dirty="0" err="1" smtClean="0">
                <a:solidFill>
                  <a:srgbClr val="FF0000"/>
                </a:solidFill>
                <a:latin typeface="Baskerville Old Face" pitchFamily="18" charset="0"/>
              </a:rPr>
              <a:t>Administrative</a:t>
            </a:r>
            <a:r>
              <a:rPr lang="pt-PT" dirty="0" smtClean="0">
                <a:latin typeface="Baskerville Old Face" pitchFamily="18" charset="0"/>
              </a:rPr>
              <a:t>. Col. </a:t>
            </a:r>
            <a:r>
              <a:rPr lang="pt-PT" dirty="0" err="1" smtClean="0">
                <a:latin typeface="Baskerville Old Face" pitchFamily="18" charset="0"/>
              </a:rPr>
              <a:t>Thémis</a:t>
            </a:r>
            <a:r>
              <a:rPr lang="pt-PT" dirty="0" smtClean="0">
                <a:latin typeface="Baskerville Old Face" pitchFamily="18" charset="0"/>
              </a:rPr>
              <a:t>, </a:t>
            </a:r>
            <a:r>
              <a:rPr lang="pt-PT" dirty="0" err="1" smtClean="0">
                <a:latin typeface="Baskerville Old Face" pitchFamily="18" charset="0"/>
              </a:rPr>
              <a:t>Science</a:t>
            </a:r>
            <a:r>
              <a:rPr lang="pt-PT" dirty="0" smtClean="0">
                <a:latin typeface="Baskerville Old Face" pitchFamily="18" charset="0"/>
              </a:rPr>
              <a:t> Politique. Paris: PUF.</a:t>
            </a:r>
          </a:p>
          <a:p>
            <a:pPr>
              <a:buNone/>
            </a:pPr>
            <a:endParaRPr lang="pt-PT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Comissão Técnica do PRACE </a:t>
            </a:r>
            <a:r>
              <a:rPr lang="pt-PT" dirty="0" smtClean="0">
                <a:latin typeface="Baskerville Old Face" pitchFamily="18" charset="0"/>
              </a:rPr>
              <a:t>(2006). </a:t>
            </a:r>
            <a:r>
              <a:rPr lang="pt-PT" dirty="0" smtClean="0">
                <a:solidFill>
                  <a:srgbClr val="FF0000"/>
                </a:solidFill>
                <a:latin typeface="Baskerville Old Face" pitchFamily="18" charset="0"/>
              </a:rPr>
              <a:t>Programa de Reestruturação da Administração Central do Estado</a:t>
            </a:r>
            <a:r>
              <a:rPr lang="pt-PT" dirty="0" smtClean="0">
                <a:latin typeface="Baskerville Old Face" pitchFamily="18" charset="0"/>
              </a:rPr>
              <a:t>. Relatório Final da Comissão Técnica. &lt;http://www.dgaep.gov.pt/media/0701020000/menu_principal.html&gt;.</a:t>
            </a:r>
          </a:p>
          <a:p>
            <a:pPr>
              <a:buNone/>
            </a:pPr>
            <a:endParaRPr lang="pt-PT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dirty="0" err="1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Matias-Pereira</a:t>
            </a:r>
            <a:r>
              <a:rPr lang="pt-PT" dirty="0" smtClean="0">
                <a:latin typeface="Baskerville Old Face" pitchFamily="18" charset="0"/>
              </a:rPr>
              <a:t>, José (2010). </a:t>
            </a:r>
            <a:r>
              <a:rPr lang="pt-PT" dirty="0" smtClean="0">
                <a:solidFill>
                  <a:srgbClr val="FF0000"/>
                </a:solidFill>
                <a:latin typeface="Baskerville Old Face" pitchFamily="18" charset="0"/>
              </a:rPr>
              <a:t>Curso de administração pública: foco nas instituições e ações governamentais</a:t>
            </a:r>
            <a:r>
              <a:rPr lang="pt-PT" dirty="0" smtClean="0">
                <a:latin typeface="Baskerville Old Face" pitchFamily="18" charset="0"/>
              </a:rPr>
              <a:t>, 3.ª edição. São Paulo: Atlas</a:t>
            </a:r>
          </a:p>
          <a:p>
            <a:pPr>
              <a:buNone/>
            </a:pPr>
            <a:endParaRPr lang="pt-PT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Rocha</a:t>
            </a:r>
            <a:r>
              <a:rPr lang="pt-PT" dirty="0" smtClean="0">
                <a:latin typeface="Baskerville Old Face" pitchFamily="18" charset="0"/>
              </a:rPr>
              <a:t>, </a:t>
            </a:r>
            <a:r>
              <a:rPr lang="pt-PT" dirty="0" err="1" smtClean="0">
                <a:latin typeface="Baskerville Old Face" pitchFamily="18" charset="0"/>
              </a:rPr>
              <a:t>J.A.Oliveira</a:t>
            </a:r>
            <a:r>
              <a:rPr lang="pt-PT" dirty="0" smtClean="0">
                <a:latin typeface="Baskerville Old Face" pitchFamily="18" charset="0"/>
              </a:rPr>
              <a:t> (2001) </a:t>
            </a:r>
            <a:r>
              <a:rPr lang="pt-PT" dirty="0" smtClean="0">
                <a:solidFill>
                  <a:srgbClr val="FF0000"/>
                </a:solidFill>
                <a:latin typeface="Baskerville Old Face" pitchFamily="18" charset="0"/>
              </a:rPr>
              <a:t>Gestão Pública e Modernização Administrativa</a:t>
            </a:r>
            <a:r>
              <a:rPr lang="pt-PT" dirty="0" smtClean="0">
                <a:latin typeface="Baskerville Old Face" pitchFamily="18" charset="0"/>
              </a:rPr>
              <a:t>. Oeiras: INA.</a:t>
            </a:r>
          </a:p>
          <a:p>
            <a:pPr>
              <a:buNone/>
            </a:pPr>
            <a:endParaRPr lang="pt-PT" dirty="0" smtClean="0">
              <a:latin typeface="Baskerville Old Face" pitchFamily="18" charset="0"/>
            </a:endParaRPr>
          </a:p>
          <a:p>
            <a:pPr>
              <a:buNone/>
            </a:pPr>
            <a:r>
              <a:rPr lang="pt-PT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Secretaria de Estado da Administração Pública </a:t>
            </a:r>
            <a:r>
              <a:rPr lang="pt-PT" dirty="0" smtClean="0">
                <a:latin typeface="Baskerville Old Face" pitchFamily="18" charset="0"/>
              </a:rPr>
              <a:t>(2011). </a:t>
            </a:r>
            <a:r>
              <a:rPr lang="pt-PT" dirty="0" smtClean="0">
                <a:solidFill>
                  <a:srgbClr val="FF0000"/>
                </a:solidFill>
                <a:latin typeface="Baskerville Old Face" pitchFamily="18" charset="0"/>
              </a:rPr>
              <a:t>Plano de Redução e Melhoria da </a:t>
            </a:r>
          </a:p>
          <a:p>
            <a:pPr>
              <a:buNone/>
            </a:pPr>
            <a:r>
              <a:rPr lang="pt-PT" dirty="0" smtClean="0">
                <a:solidFill>
                  <a:srgbClr val="FF0000"/>
                </a:solidFill>
                <a:latin typeface="Baskerville Old Face" pitchFamily="18" charset="0"/>
              </a:rPr>
              <a:t>Administração Central (PREMAC)</a:t>
            </a:r>
            <a:r>
              <a:rPr lang="pt-PT" dirty="0" smtClean="0">
                <a:latin typeface="Baskerville Old Face" pitchFamily="18" charset="0"/>
              </a:rPr>
              <a:t>. Lisboa: SEAP.</a:t>
            </a:r>
            <a:endParaRPr lang="pt-PT" dirty="0">
              <a:latin typeface="Baskerville Old Face" pitchFamily="18" charset="0"/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 algn="ctr"/>
            <a:r>
              <a:rPr lang="pt-PT" sz="2400" b="1" u="sng" dirty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1. A Administração Pública como </a:t>
            </a:r>
            <a:r>
              <a:rPr lang="pt-PT" sz="2400" b="1" u="sng" dirty="0" err="1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Objecto</a:t>
            </a:r>
            <a:r>
              <a:rPr lang="pt-PT" sz="2400" b="1" u="sng" dirty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 de Estudo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q"/>
            </a:pPr>
            <a:r>
              <a:rPr lang="pt-PT" sz="1800" b="1" i="1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CONCEITOS</a:t>
            </a:r>
            <a:endParaRPr lang="pt-PT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>
              <a:buNone/>
            </a:pPr>
            <a:endParaRPr lang="pt-PT" sz="2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pt-PT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A GESTÃO</a:t>
            </a:r>
            <a:endParaRPr lang="pt-PT" sz="20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lvl="5" algn="just"/>
            <a:r>
              <a:rPr lang="pt-PT" dirty="0" err="1" smtClean="0">
                <a:latin typeface="Baskerville Old Face" pitchFamily="18" charset="0"/>
              </a:rPr>
              <a:t>Actividade</a:t>
            </a:r>
            <a:r>
              <a:rPr lang="pt-PT" dirty="0" smtClean="0">
                <a:latin typeface="Baskerville Old Face" pitchFamily="18" charset="0"/>
              </a:rPr>
              <a:t> </a:t>
            </a:r>
            <a:r>
              <a:rPr lang="pt-PT" dirty="0">
                <a:latin typeface="Baskerville Old Face" pitchFamily="18" charset="0"/>
              </a:rPr>
              <a:t>desenvolvida por organizações empresariais, quer o seu capital social seja total ou parcialmente privado ou público</a:t>
            </a:r>
          </a:p>
          <a:p>
            <a:pPr lvl="2">
              <a:buNone/>
            </a:pPr>
            <a:r>
              <a:rPr lang="pt-PT" sz="1800" dirty="0" smtClean="0">
                <a:solidFill>
                  <a:srgbClr val="FF0000"/>
                </a:solidFill>
                <a:latin typeface="Baskerville Old Face" pitchFamily="18" charset="0"/>
              </a:rPr>
              <a:t>			</a:t>
            </a:r>
            <a:endParaRPr lang="pt-PT" sz="1800" dirty="0" smtClean="0">
              <a:solidFill>
                <a:srgbClr val="FF0000"/>
              </a:solidFill>
              <a:latin typeface="Baskerville Old Face" pitchFamily="18" charset="0"/>
            </a:endParaRPr>
          </a:p>
          <a:p>
            <a:pPr lvl="5" algn="just"/>
            <a:r>
              <a:rPr lang="pt-PT" dirty="0" smtClean="0">
                <a:latin typeface="Baskerville Old Face" pitchFamily="18" charset="0"/>
              </a:rPr>
              <a:t>Gestão pública e gestão privada</a:t>
            </a:r>
          </a:p>
          <a:p>
            <a:pPr lvl="3" algn="just"/>
            <a:endParaRPr lang="pt-PT" sz="1800" dirty="0">
              <a:latin typeface="Baskerville Old Face" pitchFamily="18" charset="0"/>
            </a:endParaRPr>
          </a:p>
          <a:p>
            <a:pPr lvl="1" algn="just">
              <a:buFont typeface="Wingdings" pitchFamily="2" charset="2"/>
              <a:buChar char="q"/>
            </a:pPr>
            <a:r>
              <a:rPr lang="pt-PT" sz="1800" dirty="0" smtClean="0">
                <a:solidFill>
                  <a:srgbClr val="FFC000"/>
                </a:solidFill>
                <a:latin typeface="Baskerville Old Face" pitchFamily="18" charset="0"/>
              </a:rPr>
              <a:t> </a:t>
            </a:r>
            <a:r>
              <a:rPr lang="pt-PT" sz="1800" dirty="0" err="1" smtClean="0">
                <a:solidFill>
                  <a:srgbClr val="FFC000"/>
                </a:solidFill>
                <a:latin typeface="Baskerville Old Face" pitchFamily="18" charset="0"/>
              </a:rPr>
              <a:t>Perspectivas</a:t>
            </a:r>
            <a:r>
              <a:rPr lang="pt-PT" sz="1800" dirty="0" smtClean="0">
                <a:solidFill>
                  <a:srgbClr val="FFC000"/>
                </a:solidFill>
                <a:latin typeface="Baskerville Old Face" pitchFamily="18" charset="0"/>
              </a:rPr>
              <a:t> de análise</a:t>
            </a:r>
          </a:p>
          <a:p>
            <a:pPr lvl="3" algn="just"/>
            <a:r>
              <a:rPr lang="pt-PT" sz="1800" dirty="0" smtClean="0">
                <a:latin typeface="Baskerville Old Face" pitchFamily="18" charset="0"/>
              </a:rPr>
              <a:t>Técnica</a:t>
            </a:r>
          </a:p>
          <a:p>
            <a:pPr lvl="3" algn="just"/>
            <a:r>
              <a:rPr lang="pt-PT" sz="1800" dirty="0" smtClean="0">
                <a:latin typeface="Baskerville Old Face" pitchFamily="18" charset="0"/>
              </a:rPr>
              <a:t>Política</a:t>
            </a:r>
          </a:p>
          <a:p>
            <a:pPr lvl="3" algn="just"/>
            <a:r>
              <a:rPr lang="pt-PT" sz="1800" dirty="0" smtClean="0">
                <a:latin typeface="Baskerville Old Face" pitchFamily="18" charset="0"/>
              </a:rPr>
              <a:t>Crítica</a:t>
            </a:r>
            <a:endParaRPr lang="pt-PT" sz="1800" dirty="0" smtClean="0">
              <a:latin typeface="Baskerville Old Face" pitchFamily="18" charset="0"/>
            </a:endParaRPr>
          </a:p>
          <a:p>
            <a:pPr lvl="3" algn="just">
              <a:buNone/>
            </a:pPr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pt-PT" sz="2400" dirty="0" err="1" smtClean="0">
                <a:solidFill>
                  <a:srgbClr val="FFC000"/>
                </a:solidFill>
                <a:latin typeface="Baskerville Old Face" pitchFamily="18" charset="0"/>
              </a:rPr>
              <a:t>Perspectiva</a:t>
            </a:r>
            <a:endParaRPr lang="pt-PT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>
              <a:buFont typeface="Wingdings" pitchFamily="2" charset="2"/>
              <a:buChar char="q"/>
            </a:pPr>
            <a:endParaRPr lang="pt-PT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lvl="2">
              <a:buFont typeface="Wingdings" pitchFamily="2" charset="2"/>
              <a:buChar char="Ø"/>
            </a:pPr>
            <a:r>
              <a:rPr lang="pt-PT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Técnica</a:t>
            </a:r>
          </a:p>
          <a:p>
            <a:pPr lvl="5"/>
            <a:r>
              <a:rPr lang="pt-PT" dirty="0" smtClean="0">
                <a:latin typeface="Baskerville Old Face" pitchFamily="18" charset="0"/>
              </a:rPr>
              <a:t>Assente na teoria </a:t>
            </a:r>
            <a:r>
              <a:rPr lang="pt-PT" u="sng" dirty="0" smtClean="0">
                <a:latin typeface="Baskerville Old Face" pitchFamily="18" charset="0"/>
              </a:rPr>
              <a:t>sistémica</a:t>
            </a:r>
          </a:p>
          <a:p>
            <a:pPr lvl="5"/>
            <a:r>
              <a:rPr lang="pt-PT" dirty="0" smtClean="0">
                <a:latin typeface="Baskerville Old Face" pitchFamily="18" charset="0"/>
              </a:rPr>
              <a:t>Conjunto dos instrumentos racionalmente concebidos para a realização de </a:t>
            </a:r>
            <a:r>
              <a:rPr lang="pt-PT" dirty="0" err="1" smtClean="0">
                <a:latin typeface="Baskerville Old Face" pitchFamily="18" charset="0"/>
              </a:rPr>
              <a:t>objectivos</a:t>
            </a:r>
            <a:r>
              <a:rPr lang="pt-PT" dirty="0" smtClean="0">
                <a:latin typeface="Baskerville Old Face" pitchFamily="18" charset="0"/>
              </a:rPr>
              <a:t> instrumentais.</a:t>
            </a:r>
          </a:p>
          <a:p>
            <a:pPr lvl="5"/>
            <a:r>
              <a:rPr lang="pt-PT" b="1" dirty="0" smtClean="0">
                <a:latin typeface="Baskerville Old Face" pitchFamily="18" charset="0"/>
              </a:rPr>
              <a:t>Estratégia de </a:t>
            </a:r>
            <a:r>
              <a:rPr lang="pt-PT" b="1" dirty="0" err="1" smtClean="0">
                <a:latin typeface="Baskerville Old Face" pitchFamily="18" charset="0"/>
              </a:rPr>
              <a:t>acção</a:t>
            </a:r>
            <a:r>
              <a:rPr lang="pt-PT" dirty="0" smtClean="0">
                <a:latin typeface="Baskerville Old Face" pitchFamily="18" charset="0"/>
              </a:rPr>
              <a:t>: valorização da eficácia da configuração organizacional</a:t>
            </a:r>
            <a:r>
              <a:rPr lang="pt-PT" dirty="0" smtClean="0">
                <a:latin typeface="Baskerville Old Face" pitchFamily="18" charset="0"/>
              </a:rPr>
              <a:t>.</a:t>
            </a:r>
          </a:p>
          <a:p>
            <a:pPr lvl="5"/>
            <a:r>
              <a:rPr lang="pt-PT" dirty="0" smtClean="0">
                <a:latin typeface="Baskerville Old Face" pitchFamily="18" charset="0"/>
              </a:rPr>
              <a:t>A mais conhecida</a:t>
            </a:r>
            <a:endParaRPr lang="pt-PT" dirty="0" smtClean="0">
              <a:latin typeface="Baskerville Old Face" pitchFamily="18" charset="0"/>
            </a:endParaRPr>
          </a:p>
          <a:p>
            <a:pPr lvl="5"/>
            <a:endParaRPr lang="pt-PT" dirty="0" smtClean="0">
              <a:latin typeface="Baskerville Old Face" pitchFamily="18" charset="0"/>
            </a:endParaRPr>
          </a:p>
          <a:p>
            <a:pPr lvl="2">
              <a:buFont typeface="Wingdings" pitchFamily="2" charset="2"/>
              <a:buChar char="Ø"/>
            </a:pPr>
            <a:r>
              <a:rPr lang="pt-PT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Política</a:t>
            </a:r>
          </a:p>
          <a:p>
            <a:pPr lvl="5"/>
            <a:r>
              <a:rPr lang="pt-PT" dirty="0" smtClean="0">
                <a:latin typeface="Baskerville Old Face" pitchFamily="18" charset="0"/>
              </a:rPr>
              <a:t>Assente na teoria da </a:t>
            </a:r>
            <a:r>
              <a:rPr lang="pt-PT" u="sng" dirty="0" err="1" smtClean="0">
                <a:latin typeface="Baskerville Old Face" pitchFamily="18" charset="0"/>
              </a:rPr>
              <a:t>acção</a:t>
            </a:r>
            <a:r>
              <a:rPr lang="pt-PT" dirty="0" smtClean="0">
                <a:latin typeface="Baskerville Old Face" pitchFamily="18" charset="0"/>
              </a:rPr>
              <a:t>.</a:t>
            </a:r>
          </a:p>
          <a:p>
            <a:pPr lvl="5"/>
            <a:r>
              <a:rPr lang="pt-PT" dirty="0" smtClean="0">
                <a:latin typeface="Baskerville Old Face" pitchFamily="18" charset="0"/>
              </a:rPr>
              <a:t>Processo social de negociação para regulação de conflitos de grupos de interesse.</a:t>
            </a:r>
          </a:p>
          <a:p>
            <a:pPr lvl="5"/>
            <a:r>
              <a:rPr lang="pt-PT" dirty="0" smtClean="0">
                <a:latin typeface="Baskerville Old Face" pitchFamily="18" charset="0"/>
              </a:rPr>
              <a:t>Visa o aperfeiçoamento das capacidades de negociação dos que exercem funções de </a:t>
            </a:r>
            <a:r>
              <a:rPr lang="pt-PT" dirty="0" smtClean="0">
                <a:latin typeface="Baskerville Old Face" pitchFamily="18" charset="0"/>
              </a:rPr>
              <a:t>gestão</a:t>
            </a:r>
          </a:p>
          <a:p>
            <a:pPr lvl="5"/>
            <a:r>
              <a:rPr lang="pt-PT" dirty="0" smtClean="0">
                <a:latin typeface="Baskerville Old Face" pitchFamily="18" charset="0"/>
              </a:rPr>
              <a:t>Gestão concentrada nas transformações permanentes do equilíbrio de interesses e de poder no seio dos órgãos de gestão</a:t>
            </a:r>
            <a:endParaRPr lang="pt-PT" dirty="0" smtClean="0">
              <a:latin typeface="Baskerville Old Face" pitchFamily="18" charset="0"/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5976664"/>
          </a:xfrm>
        </p:spPr>
        <p:txBody>
          <a:bodyPr>
            <a:normAutofit fontScale="92500" lnSpcReduction="20000"/>
          </a:bodyPr>
          <a:lstStyle/>
          <a:p>
            <a:pPr lvl="2">
              <a:buFont typeface="Wingdings" panose="05000000000000000000" pitchFamily="2" charset="2"/>
              <a:buChar char="Ø"/>
            </a:pPr>
            <a:r>
              <a:rPr lang="pt-PT" sz="2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Crítica</a:t>
            </a:r>
          </a:p>
          <a:p>
            <a:pPr lvl="3" algn="just"/>
            <a:r>
              <a:rPr lang="pt-PT" sz="1900" dirty="0" smtClean="0">
                <a:latin typeface="Baskerville Old Face" pitchFamily="18" charset="0"/>
              </a:rPr>
              <a:t>Abordagem marxista</a:t>
            </a:r>
            <a:endParaRPr lang="pt-PT" sz="1900" dirty="0" smtClean="0">
              <a:latin typeface="Baskerville Old Face" pitchFamily="18" charset="0"/>
            </a:endParaRPr>
          </a:p>
          <a:p>
            <a:pPr lvl="3" algn="just"/>
            <a:r>
              <a:rPr lang="pt-PT" sz="1900" dirty="0" smtClean="0">
                <a:latin typeface="Baskerville Old Face" pitchFamily="18" charset="0"/>
              </a:rPr>
              <a:t>Procura dos mecanismos de controlo destinados à extração máxima de mais-valias.</a:t>
            </a:r>
          </a:p>
          <a:p>
            <a:pPr lvl="3" algn="just"/>
            <a:r>
              <a:rPr lang="pt-PT" sz="19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Visa</a:t>
            </a:r>
            <a:r>
              <a:rPr lang="pt-PT" sz="1900" dirty="0" smtClean="0">
                <a:latin typeface="Baskerville Old Face" pitchFamily="18" charset="0"/>
              </a:rPr>
              <a:t>: evitar que os profissionais de gestão tenham visões distorcidas da realidade social.</a:t>
            </a:r>
          </a:p>
          <a:p>
            <a:pPr lvl="2">
              <a:buNone/>
            </a:pPr>
            <a:endParaRPr lang="pt-PT" dirty="0" smtClean="0">
              <a:latin typeface="Baskerville Old Face" pitchFamily="18" charset="0"/>
            </a:endParaRPr>
          </a:p>
          <a:p>
            <a:pPr lvl="2">
              <a:buFont typeface="Wingdings" panose="05000000000000000000" pitchFamily="2" charset="2"/>
              <a:buChar char="q"/>
            </a:pPr>
            <a:r>
              <a:rPr lang="pt-PT" dirty="0" smtClean="0">
                <a:latin typeface="Baskerville Old Face" pitchFamily="18" charset="0"/>
              </a:rPr>
              <a:t> </a:t>
            </a:r>
            <a:r>
              <a:rPr lang="pt-PT" sz="19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A tarefa dos gestores</a:t>
            </a:r>
          </a:p>
          <a:p>
            <a:pPr lvl="4">
              <a:buFont typeface="Wingdings" panose="05000000000000000000" pitchFamily="2" charset="2"/>
              <a:buChar char="§"/>
            </a:pPr>
            <a:r>
              <a:rPr lang="pt-PT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Relações</a:t>
            </a:r>
            <a:r>
              <a:rPr lang="pt-PT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 interpessoais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smtClean="0">
                <a:latin typeface="Baskerville Old Face" pitchFamily="18" charset="0"/>
              </a:rPr>
              <a:t>Representação formal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smtClean="0">
                <a:latin typeface="Baskerville Old Face" pitchFamily="18" charset="0"/>
              </a:rPr>
              <a:t>Ligação entre colegas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smtClean="0">
                <a:latin typeface="Baskerville Old Face" pitchFamily="18" charset="0"/>
              </a:rPr>
              <a:t>Liderança dos subordinados</a:t>
            </a:r>
            <a:endParaRPr lang="pt-PT" sz="1900" dirty="0">
              <a:latin typeface="Baskerville Old Face" pitchFamily="18" charset="0"/>
            </a:endParaRPr>
          </a:p>
          <a:p>
            <a:pPr lvl="4">
              <a:buFont typeface="Wingdings" panose="05000000000000000000" pitchFamily="2" charset="2"/>
              <a:buChar char="§"/>
            </a:pPr>
            <a:r>
              <a:rPr lang="pt-PT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Informação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smtClean="0">
                <a:latin typeface="Baskerville Old Face" pitchFamily="18" charset="0"/>
              </a:rPr>
              <a:t>Monitorização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smtClean="0">
                <a:latin typeface="Baskerville Old Face" pitchFamily="18" charset="0"/>
              </a:rPr>
              <a:t>Disseminação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smtClean="0">
                <a:latin typeface="Baskerville Old Face" pitchFamily="18" charset="0"/>
              </a:rPr>
              <a:t>Interlocutor com o exterior</a:t>
            </a:r>
            <a:endParaRPr lang="pt-PT" sz="1900" dirty="0">
              <a:latin typeface="Baskerville Old Face" pitchFamily="18" charset="0"/>
            </a:endParaRPr>
          </a:p>
          <a:p>
            <a:pPr lvl="4">
              <a:buFont typeface="Wingdings" panose="05000000000000000000" pitchFamily="2" charset="2"/>
              <a:buChar char="§"/>
            </a:pPr>
            <a:r>
              <a:rPr lang="pt-PT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D</a:t>
            </a:r>
            <a:r>
              <a:rPr lang="pt-PT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ecisão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smtClean="0">
                <a:latin typeface="Baskerville Old Face" pitchFamily="18" charset="0"/>
              </a:rPr>
              <a:t>Empreendedor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smtClean="0">
                <a:latin typeface="Baskerville Old Face" pitchFamily="18" charset="0"/>
              </a:rPr>
              <a:t>Controlador da perturbação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err="1" smtClean="0">
                <a:latin typeface="Baskerville Old Face" pitchFamily="18" charset="0"/>
              </a:rPr>
              <a:t>Afectação</a:t>
            </a:r>
            <a:r>
              <a:rPr lang="pt-PT" sz="1900" dirty="0" smtClean="0">
                <a:latin typeface="Baskerville Old Face" pitchFamily="18" charset="0"/>
              </a:rPr>
              <a:t> de recursos</a:t>
            </a:r>
          </a:p>
          <a:p>
            <a:pPr lvl="6">
              <a:buFont typeface="Wingdings" panose="05000000000000000000" pitchFamily="2" charset="2"/>
              <a:buChar char="§"/>
            </a:pPr>
            <a:r>
              <a:rPr lang="pt-PT" sz="1900" dirty="0" smtClean="0">
                <a:latin typeface="Baskerville Old Face" pitchFamily="18" charset="0"/>
              </a:rPr>
              <a:t>Negociador</a:t>
            </a: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361459"/>
          </a:xfrm>
        </p:spPr>
        <p:txBody>
          <a:bodyPr>
            <a:normAutofit/>
          </a:bodyPr>
          <a:lstStyle/>
          <a:p>
            <a:pPr lvl="2" algn="just">
              <a:buFont typeface="Wingdings" pitchFamily="2" charset="2"/>
              <a:buChar char="Ø"/>
            </a:pPr>
            <a:r>
              <a:rPr lang="pt-PT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 A ADMINISTRAÇÃO</a:t>
            </a:r>
          </a:p>
          <a:p>
            <a:pPr lvl="2" algn="just">
              <a:buFont typeface="Wingdings" pitchFamily="2" charset="2"/>
              <a:buChar char="Ø"/>
            </a:pPr>
            <a:endParaRPr lang="pt-PT" sz="1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lvl="2" algn="just">
              <a:buFont typeface="Wingdings" pitchFamily="2" charset="2"/>
              <a:buChar char="Ø"/>
            </a:pPr>
            <a:r>
              <a:rPr lang="pt-PT" sz="1800" dirty="0" smtClean="0">
                <a:latin typeface="Baskerville Old Face" pitchFamily="18" charset="0"/>
              </a:rPr>
              <a:t> </a:t>
            </a:r>
            <a:r>
              <a:rPr lang="pt-PT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Origem </a:t>
            </a:r>
            <a:r>
              <a:rPr lang="pt-PT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latina</a:t>
            </a:r>
            <a:r>
              <a:rPr lang="pt-PT" sz="1800" dirty="0" smtClean="0">
                <a:latin typeface="Baskerville Old Face" pitchFamily="18" charset="0"/>
              </a:rPr>
              <a:t>: </a:t>
            </a:r>
          </a:p>
          <a:p>
            <a:pPr lvl="2" algn="just">
              <a:buNone/>
            </a:pPr>
            <a:r>
              <a:rPr lang="pt-PT" sz="1800" i="1" dirty="0" smtClean="0">
                <a:latin typeface="Baskerville Old Face" pitchFamily="18" charset="0"/>
              </a:rPr>
              <a:t>		</a:t>
            </a:r>
            <a:r>
              <a:rPr lang="pt-PT" sz="1800" i="1" dirty="0" err="1" smtClean="0">
                <a:latin typeface="Baskerville Old Face" pitchFamily="18" charset="0"/>
              </a:rPr>
              <a:t>administratio</a:t>
            </a:r>
            <a:r>
              <a:rPr lang="pt-PT" sz="1800" dirty="0" smtClean="0">
                <a:latin typeface="Baskerville Old Face" pitchFamily="18" charset="0"/>
              </a:rPr>
              <a:t> </a:t>
            </a:r>
            <a:r>
              <a:rPr lang="pt-PT" sz="1800" dirty="0" smtClean="0">
                <a:latin typeface="Baskerville Old Face" pitchFamily="18" charset="0"/>
              </a:rPr>
              <a:t>e </a:t>
            </a:r>
            <a:r>
              <a:rPr lang="pt-PT" sz="1800" i="1" dirty="0" smtClean="0">
                <a:latin typeface="Baskerville Old Face" pitchFamily="18" charset="0"/>
              </a:rPr>
              <a:t>ad </a:t>
            </a:r>
            <a:r>
              <a:rPr lang="pt-PT" sz="1800" i="1" dirty="0" err="1" smtClean="0">
                <a:latin typeface="Baskerville Old Face" pitchFamily="18" charset="0"/>
              </a:rPr>
              <a:t>ministrare</a:t>
            </a:r>
            <a:r>
              <a:rPr lang="pt-PT" sz="1800" i="1" dirty="0" smtClean="0">
                <a:latin typeface="Baskerville Old Face" pitchFamily="18" charset="0"/>
              </a:rPr>
              <a:t> </a:t>
            </a:r>
          </a:p>
          <a:p>
            <a:pPr lvl="2" algn="just">
              <a:buNone/>
            </a:pPr>
            <a:r>
              <a:rPr lang="pt-PT" sz="1800" dirty="0" smtClean="0">
                <a:latin typeface="Baskerville Old Face" pitchFamily="18" charset="0"/>
              </a:rPr>
              <a:t>		(</a:t>
            </a:r>
            <a:r>
              <a:rPr lang="pt-PT" sz="1800" dirty="0" smtClean="0">
                <a:latin typeface="Baskerville Old Face" pitchFamily="18" charset="0"/>
              </a:rPr>
              <a:t>trazer à mão, conduzir, servir e manejar)</a:t>
            </a:r>
          </a:p>
          <a:p>
            <a:pPr lvl="2" algn="just">
              <a:buNone/>
            </a:pPr>
            <a:r>
              <a:rPr lang="pt-PT" sz="1800" b="1" dirty="0" smtClean="0">
                <a:solidFill>
                  <a:srgbClr val="FF0000"/>
                </a:solidFill>
                <a:latin typeface="Baskerville Old Face" pitchFamily="18" charset="0"/>
              </a:rPr>
              <a:t>				ou</a:t>
            </a:r>
            <a:r>
              <a:rPr lang="pt-PT" sz="1800" dirty="0" smtClean="0">
                <a:latin typeface="Baskerville Old Face" pitchFamily="18" charset="0"/>
              </a:rPr>
              <a:t> </a:t>
            </a:r>
          </a:p>
          <a:p>
            <a:pPr lvl="2" algn="just">
              <a:buNone/>
            </a:pPr>
            <a:r>
              <a:rPr lang="pt-PT" sz="1800" dirty="0" smtClean="0">
                <a:latin typeface="Baskerville Old Face" pitchFamily="18" charset="0"/>
              </a:rPr>
              <a:t>	(</a:t>
            </a:r>
            <a:r>
              <a:rPr lang="pt-PT" sz="1800" dirty="0" smtClean="0">
                <a:latin typeface="Baskerville Old Face" pitchFamily="18" charset="0"/>
              </a:rPr>
              <a:t>o agente, auxiliar, intermediário na realização de um serviço)</a:t>
            </a:r>
          </a:p>
          <a:p>
            <a:pPr lvl="2" algn="just">
              <a:buFont typeface="Wingdings" pitchFamily="2" charset="2"/>
              <a:buChar char="Ø"/>
            </a:pPr>
            <a:endParaRPr lang="pt-PT" sz="1800" dirty="0" smtClean="0">
              <a:latin typeface="Baskerville Old Face" pitchFamily="18" charset="0"/>
            </a:endParaRPr>
          </a:p>
          <a:p>
            <a:pPr lvl="2" algn="just">
              <a:buFont typeface="Wingdings" pitchFamily="2" charset="2"/>
              <a:buChar char="Ø"/>
            </a:pPr>
            <a:r>
              <a:rPr lang="pt-PT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Diversos </a:t>
            </a:r>
            <a:r>
              <a:rPr lang="pt-PT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sentidos</a:t>
            </a:r>
          </a:p>
          <a:p>
            <a:pPr lvl="4" algn="just">
              <a:buFont typeface="Wingdings" panose="05000000000000000000" pitchFamily="2" charset="2"/>
              <a:buChar char="§"/>
            </a:pPr>
            <a:r>
              <a:rPr lang="pt-PT" sz="1800" dirty="0" smtClean="0">
                <a:latin typeface="Baskerville Old Face" pitchFamily="18" charset="0"/>
              </a:rPr>
              <a:t> Administração como </a:t>
            </a:r>
            <a:r>
              <a:rPr lang="pt-PT" sz="1800" dirty="0" err="1" smtClean="0">
                <a:latin typeface="Baskerville Old Face" pitchFamily="18" charset="0"/>
              </a:rPr>
              <a:t>actividade</a:t>
            </a:r>
            <a:r>
              <a:rPr lang="pt-PT" sz="1800" dirty="0" smtClean="0">
                <a:latin typeface="Baskerville Old Face" pitchFamily="18" charset="0"/>
              </a:rPr>
              <a:t> de nível superior dentro da organização</a:t>
            </a:r>
          </a:p>
          <a:p>
            <a:pPr lvl="4" algn="just">
              <a:buFont typeface="Wingdings" panose="05000000000000000000" pitchFamily="2" charset="2"/>
              <a:buChar char="§"/>
            </a:pPr>
            <a:r>
              <a:rPr lang="pt-PT" sz="1800" dirty="0" err="1" smtClean="0">
                <a:latin typeface="Baskerville Old Face" pitchFamily="18" charset="0"/>
              </a:rPr>
              <a:t>Actividades</a:t>
            </a:r>
            <a:r>
              <a:rPr lang="pt-PT" sz="1800" dirty="0" smtClean="0">
                <a:latin typeface="Baskerville Old Face" pitchFamily="18" charset="0"/>
              </a:rPr>
              <a:t> rotineiras do pessoal administrativos</a:t>
            </a:r>
            <a:endParaRPr lang="pt-PT" sz="1800" dirty="0" smtClean="0">
              <a:latin typeface="Baskerville Old Face" pitchFamily="18" charset="0"/>
            </a:endParaRPr>
          </a:p>
          <a:p>
            <a:pPr lvl="4" algn="just">
              <a:buFont typeface="Wingdings" panose="05000000000000000000" pitchFamily="2" charset="2"/>
              <a:buChar char="§"/>
            </a:pPr>
            <a:r>
              <a:rPr lang="pt-PT" sz="1800" dirty="0" err="1" smtClean="0">
                <a:latin typeface="Baskerville Old Face" pitchFamily="18" charset="0"/>
              </a:rPr>
              <a:t>Actividade</a:t>
            </a:r>
            <a:r>
              <a:rPr lang="pt-PT" sz="1800" dirty="0" smtClean="0">
                <a:latin typeface="Baskerville Old Face" pitchFamily="18" charset="0"/>
              </a:rPr>
              <a:t> </a:t>
            </a:r>
            <a:r>
              <a:rPr lang="pt-PT" sz="1800" dirty="0" smtClean="0">
                <a:latin typeface="Baskerville Old Face" pitchFamily="18" charset="0"/>
              </a:rPr>
              <a:t>que traça o rumo geral, define a visão e a missão, bem como os </a:t>
            </a:r>
            <a:r>
              <a:rPr lang="pt-PT" sz="1800" dirty="0" err="1" smtClean="0">
                <a:latin typeface="Baskerville Old Face" pitchFamily="18" charset="0"/>
              </a:rPr>
              <a:t>objectivos</a:t>
            </a:r>
            <a:r>
              <a:rPr lang="pt-PT" sz="1800" dirty="0" smtClean="0">
                <a:latin typeface="Baskerville Old Face" pitchFamily="18" charset="0"/>
              </a:rPr>
              <a:t> globais da organização, enquanto condição para a sua sobrevivência saudável no longo prazo</a:t>
            </a:r>
            <a:r>
              <a:rPr lang="pt-PT" sz="1800" dirty="0" smtClean="0">
                <a:latin typeface="Baskerville Old Face" pitchFamily="18" charset="0"/>
              </a:rPr>
              <a:t>.</a:t>
            </a:r>
          </a:p>
          <a:p>
            <a:pPr lvl="4" algn="just">
              <a:buFont typeface="Wingdings" panose="05000000000000000000" pitchFamily="2" charset="2"/>
              <a:buChar char="§"/>
            </a:pPr>
            <a:r>
              <a:rPr lang="pt-PT" sz="1800" dirty="0" err="1" smtClean="0">
                <a:latin typeface="Baskerville Old Face" pitchFamily="18" charset="0"/>
              </a:rPr>
              <a:t>Actividade</a:t>
            </a:r>
            <a:r>
              <a:rPr lang="pt-PT" sz="1800" dirty="0" smtClean="0">
                <a:latin typeface="Baskerville Old Face" pitchFamily="18" charset="0"/>
              </a:rPr>
              <a:t> que se expressa através da combinação de recursos, que entram num processo de transformação e saem sob a forma de bem ou serviço</a:t>
            </a:r>
            <a:endParaRPr lang="pt-PT" sz="1800" dirty="0" smtClean="0">
              <a:latin typeface="Baskerville Old Face" pitchFamily="18" charset="0"/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4864" lvl="2" algn="l" rtl="0">
              <a:spcBef>
                <a:spcPct val="0"/>
              </a:spcBef>
            </a:pPr>
            <a:r>
              <a:rPr lang="pt-PT" sz="2400" b="1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A Ciência da Administração</a:t>
            </a:r>
            <a:r>
              <a:rPr lang="pt-PT" dirty="0" smtClean="0">
                <a:latin typeface="Baskerville Old Face" pitchFamily="18" charset="0"/>
              </a:rPr>
              <a:t/>
            </a:r>
            <a:br>
              <a:rPr lang="pt-PT" dirty="0" smtClean="0">
                <a:latin typeface="Baskerville Old Face" pitchFamily="18" charset="0"/>
              </a:rPr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2" algn="just">
              <a:buFont typeface="Wingdings" pitchFamily="2" charset="2"/>
              <a:buChar char="q"/>
            </a:pPr>
            <a:r>
              <a:rPr lang="pt-PT" dirty="0" smtClean="0">
                <a:latin typeface="Baskerville Old Face" pitchFamily="18" charset="0"/>
              </a:rPr>
              <a:t> </a:t>
            </a:r>
            <a:r>
              <a:rPr lang="pt-PT" sz="20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Dois </a:t>
            </a:r>
            <a:r>
              <a:rPr lang="pt-PT" sz="2000" dirty="0" smtClean="0">
                <a:solidFill>
                  <a:schemeClr val="tx2">
                    <a:lumMod val="75000"/>
                  </a:schemeClr>
                </a:solidFill>
                <a:latin typeface="Baskerville Old Face" pitchFamily="18" charset="0"/>
              </a:rPr>
              <a:t>sentidos</a:t>
            </a:r>
          </a:p>
          <a:p>
            <a:pPr lvl="4" algn="just"/>
            <a:r>
              <a:rPr lang="pt-PT" dirty="0" smtClean="0">
                <a:latin typeface="Baskerville Old Face" pitchFamily="18" charset="0"/>
              </a:rPr>
              <a:t>Lato</a:t>
            </a:r>
          </a:p>
          <a:p>
            <a:pPr lvl="4" algn="just"/>
            <a:r>
              <a:rPr lang="pt-PT" dirty="0" smtClean="0">
                <a:latin typeface="Baskerville Old Face" pitchFamily="18" charset="0"/>
              </a:rPr>
              <a:t>Restrito</a:t>
            </a:r>
          </a:p>
          <a:p>
            <a:pPr lvl="4" algn="just"/>
            <a:endParaRPr lang="pt-PT" dirty="0" smtClean="0">
              <a:latin typeface="Baskerville Old Face" pitchFamily="18" charset="0"/>
            </a:endParaRPr>
          </a:p>
          <a:p>
            <a:pPr lvl="4">
              <a:buFont typeface="Wingdings" pitchFamily="2" charset="2"/>
              <a:buChar char="Ø"/>
            </a:pPr>
            <a:r>
              <a:rPr lang="pt-PT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 </a:t>
            </a:r>
            <a:r>
              <a:rPr lang="pt-PT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Sentido lato</a:t>
            </a:r>
          </a:p>
          <a:p>
            <a:pPr lvl="4">
              <a:buNone/>
            </a:pPr>
            <a:endParaRPr lang="pt-PT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lvl="6">
              <a:buFont typeface="Wingdings" pitchFamily="2" charset="2"/>
              <a:buChar char="§"/>
            </a:pPr>
            <a:r>
              <a:rPr lang="pt-PT" sz="1800" dirty="0" smtClean="0">
                <a:latin typeface="Baskerville Old Face" pitchFamily="18" charset="0"/>
              </a:rPr>
              <a:t>O </a:t>
            </a:r>
            <a:r>
              <a:rPr lang="pt-PT" sz="1800" dirty="0" err="1" smtClean="0">
                <a:latin typeface="Baskerville Old Face" pitchFamily="18" charset="0"/>
              </a:rPr>
              <a:t>objecto</a:t>
            </a:r>
            <a:r>
              <a:rPr lang="pt-PT" sz="1800" dirty="0" smtClean="0">
                <a:latin typeface="Baskerville Old Face" pitchFamily="18" charset="0"/>
              </a:rPr>
              <a:t> do estudo é tanto a administração privada como a pública;</a:t>
            </a:r>
          </a:p>
          <a:p>
            <a:pPr lvl="6">
              <a:buFont typeface="Wingdings" pitchFamily="2" charset="2"/>
              <a:buChar char="§"/>
            </a:pPr>
            <a:endParaRPr lang="pt-PT" sz="1800" dirty="0" smtClean="0">
              <a:latin typeface="Baskerville Old Face" pitchFamily="18" charset="0"/>
            </a:endParaRPr>
          </a:p>
          <a:p>
            <a:pPr lvl="6">
              <a:buFont typeface="Wingdings" pitchFamily="2" charset="2"/>
              <a:buChar char="§"/>
            </a:pPr>
            <a:r>
              <a:rPr lang="pt-PT" sz="1800" dirty="0" smtClean="0">
                <a:latin typeface="Baskerville Old Face" pitchFamily="18" charset="0"/>
              </a:rPr>
              <a:t>Confunde-se com a teoria organizacional e com a ciência da gestão;</a:t>
            </a:r>
          </a:p>
          <a:p>
            <a:pPr lvl="6">
              <a:buFont typeface="Wingdings" pitchFamily="2" charset="2"/>
              <a:buChar char="§"/>
            </a:pPr>
            <a:endParaRPr lang="pt-PT" sz="1800" dirty="0" smtClean="0">
              <a:latin typeface="Baskerville Old Face" pitchFamily="18" charset="0"/>
            </a:endParaRPr>
          </a:p>
          <a:p>
            <a:pPr lvl="6">
              <a:buFont typeface="Wingdings" pitchFamily="2" charset="2"/>
              <a:buChar char="§"/>
            </a:pPr>
            <a:r>
              <a:rPr lang="pt-PT" sz="1800" dirty="0" smtClean="0">
                <a:latin typeface="Baskerville Old Face" pitchFamily="18" charset="0"/>
              </a:rPr>
              <a:t>Não coloca enfase na questão da </a:t>
            </a:r>
            <a:r>
              <a:rPr lang="pt-PT" sz="1800" dirty="0" err="1" smtClean="0">
                <a:latin typeface="Baskerville Old Face" pitchFamily="18" charset="0"/>
              </a:rPr>
              <a:t>instrumentalidade</a:t>
            </a:r>
            <a:r>
              <a:rPr lang="pt-PT" sz="1800" dirty="0" smtClean="0">
                <a:latin typeface="Baskerville Old Face" pitchFamily="18" charset="0"/>
              </a:rPr>
              <a:t> do poder político;</a:t>
            </a:r>
          </a:p>
          <a:p>
            <a:pPr lvl="6">
              <a:buFont typeface="Wingdings" pitchFamily="2" charset="2"/>
              <a:buChar char="§"/>
            </a:pPr>
            <a:endParaRPr lang="pt-PT" sz="1800" dirty="0" smtClean="0">
              <a:latin typeface="Baskerville Old Face" pitchFamily="18" charset="0"/>
            </a:endParaRPr>
          </a:p>
          <a:p>
            <a:pPr lvl="6">
              <a:buFont typeface="Wingdings" pitchFamily="2" charset="2"/>
              <a:buChar char="§"/>
            </a:pPr>
            <a:r>
              <a:rPr lang="pt-PT" sz="1800" b="1" u="sng" dirty="0" smtClean="0">
                <a:latin typeface="Baskerville Old Face" pitchFamily="18" charset="0"/>
              </a:rPr>
              <a:t>Administrar</a:t>
            </a:r>
            <a:r>
              <a:rPr lang="pt-PT" sz="1800" dirty="0" smtClean="0">
                <a:latin typeface="Baskerville Old Face" pitchFamily="18" charset="0"/>
              </a:rPr>
              <a:t> e </a:t>
            </a:r>
            <a:r>
              <a:rPr lang="pt-PT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administração</a:t>
            </a:r>
            <a:r>
              <a:rPr lang="pt-PT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 </a:t>
            </a:r>
            <a:r>
              <a:rPr lang="pt-PT" sz="1800" dirty="0" smtClean="0">
                <a:latin typeface="Baskerville Old Face" pitchFamily="18" charset="0"/>
              </a:rPr>
              <a:t>são </a:t>
            </a:r>
            <a:r>
              <a:rPr lang="pt-PT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actividades</a:t>
            </a:r>
            <a:r>
              <a:rPr lang="pt-PT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 e processos desenvolvidos por organizações públicas de tipo não empresarial</a:t>
            </a:r>
            <a:endParaRPr lang="pt-PT" sz="1800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lvl="2">
              <a:buFont typeface="Wingdings" pitchFamily="2" charset="2"/>
              <a:buChar char="Ø"/>
            </a:pPr>
            <a:r>
              <a:rPr lang="pt-PT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Sentido </a:t>
            </a:r>
            <a:r>
              <a:rPr lang="pt-PT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restrito</a:t>
            </a:r>
          </a:p>
          <a:p>
            <a:pPr lvl="1" algn="just"/>
            <a:endParaRPr lang="pt-PT" sz="1800" dirty="0" smtClean="0">
              <a:latin typeface="Baskerville Old Face" pitchFamily="18" charset="0"/>
            </a:endParaRPr>
          </a:p>
          <a:p>
            <a:pPr lvl="1" algn="just"/>
            <a:r>
              <a:rPr lang="pt-PT" sz="1800" dirty="0" err="1" smtClean="0">
                <a:latin typeface="Baskerville Old Face" pitchFamily="18" charset="0"/>
              </a:rPr>
              <a:t>Objecto</a:t>
            </a:r>
            <a:r>
              <a:rPr lang="pt-PT" sz="1800" dirty="0" smtClean="0">
                <a:latin typeface="Baskerville Old Face" pitchFamily="18" charset="0"/>
              </a:rPr>
              <a:t> </a:t>
            </a:r>
            <a:r>
              <a:rPr lang="pt-PT" sz="1800" dirty="0" smtClean="0">
                <a:latin typeface="Baskerville Old Face" pitchFamily="18" charset="0"/>
              </a:rPr>
              <a:t>do estudo da ciência da administração</a:t>
            </a:r>
          </a:p>
          <a:p>
            <a:pPr lvl="4" algn="just"/>
            <a:endParaRPr lang="pt-PT" sz="1800" dirty="0" smtClean="0">
              <a:latin typeface="Baskerville Old Face" pitchFamily="18" charset="0"/>
            </a:endParaRPr>
          </a:p>
          <a:p>
            <a:pPr lvl="1" algn="just"/>
            <a:r>
              <a:rPr lang="pt-PT" sz="1800" dirty="0" smtClean="0">
                <a:latin typeface="Baskerville Old Face" pitchFamily="18" charset="0"/>
              </a:rPr>
              <a:t>Estudo científico da administração pública, como entidade no seio da qual se desenvolvem </a:t>
            </a:r>
            <a:r>
              <a:rPr lang="pt-PT" sz="1800" dirty="0" err="1" smtClean="0">
                <a:latin typeface="Baskerville Old Face" pitchFamily="18" charset="0"/>
              </a:rPr>
              <a:t>actividades</a:t>
            </a:r>
            <a:r>
              <a:rPr lang="pt-PT" sz="1800" dirty="0" smtClean="0">
                <a:latin typeface="Baskerville Old Face" pitchFamily="18" charset="0"/>
              </a:rPr>
              <a:t> administrativas destinadas à </a:t>
            </a:r>
            <a:r>
              <a:rPr lang="pt-PT" sz="1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satisfação de necessidades </a:t>
            </a:r>
            <a:r>
              <a:rPr lang="pt-PT" sz="18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colectivas</a:t>
            </a:r>
            <a:r>
              <a:rPr lang="pt-PT" sz="25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.</a:t>
            </a:r>
          </a:p>
          <a:p>
            <a:pPr lvl="1" algn="just"/>
            <a:endParaRPr lang="pt-PT" sz="2500" b="1" dirty="0" smtClean="0">
              <a:solidFill>
                <a:schemeClr val="accent4">
                  <a:lumMod val="60000"/>
                  <a:lumOff val="40000"/>
                </a:schemeClr>
              </a:solidFill>
              <a:latin typeface="Baskerville Old Face" pitchFamily="18" charset="0"/>
            </a:endParaRPr>
          </a:p>
          <a:p>
            <a:pPr lvl="6" algn="just"/>
            <a:r>
              <a:rPr lang="pt-PT" sz="1800" dirty="0" smtClean="0">
                <a:latin typeface="Baskerville Old Face" pitchFamily="18" charset="0"/>
              </a:rPr>
              <a:t>Dependência </a:t>
            </a:r>
            <a:r>
              <a:rPr lang="pt-PT" sz="1800" dirty="0" smtClean="0">
                <a:latin typeface="Baskerville Old Face" pitchFamily="18" charset="0"/>
              </a:rPr>
              <a:t>instrumental do poder </a:t>
            </a:r>
            <a:r>
              <a:rPr lang="pt-PT" sz="1800" dirty="0" smtClean="0">
                <a:latin typeface="Baskerville Old Face" pitchFamily="18" charset="0"/>
              </a:rPr>
              <a:t>político</a:t>
            </a:r>
          </a:p>
          <a:p>
            <a:pPr lvl="6" algn="just"/>
            <a:r>
              <a:rPr lang="pt-PT" sz="1800" dirty="0" smtClean="0">
                <a:latin typeface="Baskerville Old Face" pitchFamily="18" charset="0"/>
              </a:rPr>
              <a:t>Afastada do âmbito da administração privada</a:t>
            </a:r>
          </a:p>
          <a:p>
            <a:pPr lvl="6" algn="just"/>
            <a:endParaRPr lang="pt-PT" sz="1800" dirty="0" smtClean="0">
              <a:latin typeface="Baskerville Old Face" pitchFamily="18" charset="0"/>
            </a:endParaRPr>
          </a:p>
          <a:p>
            <a:pPr lvl="2"/>
            <a:r>
              <a:rPr lang="pt-PT" sz="1800" dirty="0" smtClean="0">
                <a:latin typeface="Baskerville Old Face" pitchFamily="18" charset="0"/>
              </a:rPr>
              <a:t>Integrada no contexto da administração pública segundo o qual aquela </a:t>
            </a:r>
            <a:r>
              <a:rPr lang="pt-PT" sz="1800" dirty="0" err="1" smtClean="0">
                <a:latin typeface="Baskerville Old Face" pitchFamily="18" charset="0"/>
              </a:rPr>
              <a:t>actua</a:t>
            </a:r>
            <a:r>
              <a:rPr lang="pt-PT" sz="1800" dirty="0" smtClean="0">
                <a:latin typeface="Baskerville Old Face" pitchFamily="18" charset="0"/>
              </a:rPr>
              <a:t> num contexto de constrangimentos </a:t>
            </a:r>
            <a:r>
              <a:rPr lang="pt-PT" sz="1800" dirty="0" err="1" smtClean="0">
                <a:latin typeface="Baskerville Old Face" pitchFamily="18" charset="0"/>
              </a:rPr>
              <a:t>juridico</a:t>
            </a:r>
            <a:r>
              <a:rPr lang="pt-PT" sz="1800" dirty="0" smtClean="0">
                <a:latin typeface="Baskerville Old Face" pitchFamily="18" charset="0"/>
              </a:rPr>
              <a:t>-formais (o que deve ser feito) que se sobrepõem aos </a:t>
            </a:r>
            <a:r>
              <a:rPr lang="pt-PT" sz="1800" dirty="0" err="1" smtClean="0">
                <a:latin typeface="Baskerville Old Face" pitchFamily="18" charset="0"/>
              </a:rPr>
              <a:t>aspectos</a:t>
            </a:r>
            <a:r>
              <a:rPr lang="pt-PT" sz="1800" dirty="0" smtClean="0">
                <a:latin typeface="Baskerville Old Face" pitchFamily="18" charset="0"/>
              </a:rPr>
              <a:t> processuais (como deve ser feito)</a:t>
            </a:r>
            <a:endParaRPr lang="pt-PT" sz="1800" dirty="0" smtClean="0">
              <a:latin typeface="Baskerville Old Face" pitchFamily="18" charset="0"/>
            </a:endParaRPr>
          </a:p>
          <a:p>
            <a:endParaRPr lang="pt-PT" dirty="0">
              <a:latin typeface="Baskerville Old Face" pitchFamily="18" charset="0"/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1ª AULA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ção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Equidade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undiçã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416</TotalTime>
  <Words>905</Words>
  <Application>Microsoft Office PowerPoint</Application>
  <PresentationFormat>Apresentação no Ecrã (4:3)</PresentationFormat>
  <Paragraphs>192</Paragraphs>
  <Slides>14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21" baseType="lpstr">
      <vt:lpstr>Baskerville Old Face</vt:lpstr>
      <vt:lpstr>Calibri</vt:lpstr>
      <vt:lpstr>Franklin Gothic Book</vt:lpstr>
      <vt:lpstr>Perpetua</vt:lpstr>
      <vt:lpstr>Wingdings</vt:lpstr>
      <vt:lpstr>Wingdings 2</vt:lpstr>
      <vt:lpstr>Fundição</vt:lpstr>
      <vt:lpstr>CIÊNCIA DA ADMINISTRAÇÃO I</vt:lpstr>
      <vt:lpstr>Ciência da Administração: PROGRAMA </vt:lpstr>
      <vt:lpstr>Ciência da Administração: BIBLIOGRAFIA</vt:lpstr>
      <vt:lpstr>1. A Administração Pública como Objecto de Estudo</vt:lpstr>
      <vt:lpstr>Apresentação do PowerPoint</vt:lpstr>
      <vt:lpstr>Apresentação do PowerPoint</vt:lpstr>
      <vt:lpstr>Apresentação do PowerPoint</vt:lpstr>
      <vt:lpstr>A Ciência da Administração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CIÊNCIA DA ADMINISTRAÇÃO I</dc:title>
  <dc:creator>Joaquim.Caeiro</dc:creator>
  <cp:lastModifiedBy>Joaquim Caeiro</cp:lastModifiedBy>
  <cp:revision>40</cp:revision>
  <dcterms:created xsi:type="dcterms:W3CDTF">2012-09-25T11:34:31Z</dcterms:created>
  <dcterms:modified xsi:type="dcterms:W3CDTF">2014-09-23T17:58:53Z</dcterms:modified>
</cp:coreProperties>
</file>